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今日はreact-doctorというReactコード診断ツールを、実際に全ルールを調べて動かした検証として紹介します。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品質が高いと感じた一番の理由。React公式ドキュメントの推奨が、そのままルールになっている。You Might Not Need an Effectのパターンが実装されている。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Bad Codeを全部Good Codeに直して再スキャンしたら、機能的な問題が34件からゼロに。修正前後の差がはっきり可視化される。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ルールは参考情報。たとえばnoDerivedUseStateは、フォームの初期値としてpropsを使う設計など意図的なケースもある。AIに適用すべきか問いながら判断する。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レビューで指摘される項目をほぼ網羅し、React公式準拠で品質も高い。本番に取り入れ、CIでスコアの推移を追いながら健全性を可視化したい。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AI開発でコード品質を上げたくて、ベストプラクティスをエージェントに学習させていた。そこで見つけたのがreact-doctor。ただ最大の関心はルールの品質でした。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Million.coが公開。npxで即実行、フレームワークを自動検出、Rust製Oxlintで高速、0から100の健全性スコアを出します。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公式のキャッチコピー。コーディングエージェントに、Reactコードを診断させ、直させる。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使い方は3つ。ローカルでnpx実行、エージェントへのskillインストール、CIへの組み込み。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ルールは11カテゴリ、現時点で47以上。状態管理からセキュリティまで、レビューで指摘されがちな領域を広くカバー。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Bad Codeのサンプルを診断したら、8エラー50警告。10ファイルをわずか128ミリ秒で。Oxlintの速さが効いています。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計算できる値を、わざわざuseEffectとsetStateで持つと余分なレンダーが走る。レンダー中に直接計算すれば1行で済む。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useEffect内のfetchはウォーターフォール、競合状態、開発環境での二重実行を招く。react-queryなどのデータ取得ライブラリに任せる。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95952" y="3104331"/>
            <a:ext cx="4896021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spc="546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 CODE DIAGNOSIS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5321333" y="3771081"/>
            <a:ext cx="7645334" cy="2016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6600" b="1" spc="-198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react-doctorで始める Reactコード診断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4951035" y="6130156"/>
            <a:ext cx="8385929" cy="5095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AIエージェントが書くReactコードを、診断して直す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8686800" y="7135044"/>
            <a:ext cx="91440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49919" y="3242816"/>
            <a:ext cx="3988162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なぜ品質が高いと感じたか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5299719" y="3995291"/>
            <a:ext cx="7688562" cy="1691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4650" b="1" spc="-9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</a:t>
            </a:r>
            <a:pPr algn="ctr" indent="0" marL="0">
              <a:lnSpc>
                <a:spcPct val="140000"/>
              </a:lnSpc>
              <a:buNone/>
            </a:pPr>
            <a:r>
              <a:rPr lang="en-US" sz="4650" b="1" spc="-93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公式の推奨 </a:t>
            </a:r>
            <a:pPr algn="ctr" indent="0" marL="0">
              <a:lnSpc>
                <a:spcPct val="140000"/>
              </a:lnSpc>
              <a:buNone/>
            </a:pPr>
            <a:r>
              <a:rPr lang="en-US" sz="4650" b="1" spc="-9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が、 そのままルールになっている</a:t>
            </a:r>
            <a:endParaRPr lang="en-US" sz="4650" dirty="0"/>
          </a:p>
        </p:txBody>
      </p:sp>
      <p:sp>
        <p:nvSpPr>
          <p:cNvPr id="4" name="Text 2"/>
          <p:cNvSpPr/>
          <p:nvPr/>
        </p:nvSpPr>
        <p:spPr>
          <a:xfrm>
            <a:off x="5219087" y="6105971"/>
            <a:ext cx="7849826" cy="9763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「You Might Not Need an Effect」のパターン → </a:t>
            </a:r>
            <a:pPr algn="ctr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noDerivedStateEffect </a:t>
            </a:r>
            <a:pPr algn="ctr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・ </a:t>
            </a:r>
            <a:pPr algn="ctr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noEffectEventHandler</a:t>
            </a:r>
            <a:endParaRPr lang="en-US" sz="2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29510" y="3499470"/>
            <a:ext cx="2428979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/ After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6434870" y="4242420"/>
            <a:ext cx="2292199" cy="156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0" b="1" spc="-48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</a:t>
            </a:r>
            <a:pPr algn="ctr" indent="0" marL="0">
              <a:lnSpc>
                <a:spcPct val="100000"/>
              </a:lnSpc>
              <a:buNone/>
            </a:pPr>
            <a:r>
              <a:rPr lang="en-US" sz="4500" b="1" spc="-48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件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9118178" y="4566270"/>
            <a:ext cx="838200" cy="914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10386819" y="4242420"/>
            <a:ext cx="1426905" cy="156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0" b="1" spc="-4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pPr algn="ctr" indent="0" marL="0">
              <a:lnSpc>
                <a:spcPct val="100000"/>
              </a:lnSpc>
              <a:buNone/>
            </a:pPr>
            <a:r>
              <a:rPr lang="en-US" sz="4500" b="1" spc="-4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件</a:t>
            </a:r>
            <a:endParaRPr lang="en-US" sz="12000" dirty="0"/>
          </a:p>
        </p:txBody>
      </p:sp>
      <p:sp>
        <p:nvSpPr>
          <p:cNvPr id="6" name="Text 4"/>
          <p:cNvSpPr/>
          <p:nvPr/>
        </p:nvSpPr>
        <p:spPr>
          <a:xfrm>
            <a:off x="4504354" y="6299820"/>
            <a:ext cx="9279218" cy="5257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6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 Codeを全修正して再スキャン（エラー10 + 警告24 → 0）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2756074"/>
            <a:ext cx="173926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ルールとうまく付き合う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3394249"/>
            <a:ext cx="17392650" cy="769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ルールは「参考情報」として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238250" y="4830589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5" name="Text 3"/>
          <p:cNvSpPr/>
          <p:nvPr/>
        </p:nvSpPr>
        <p:spPr>
          <a:xfrm>
            <a:off x="1581150" y="4659139"/>
            <a:ext cx="4352910" cy="538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6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すべてを機械的に従わない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1238250" y="5616401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7" name="Text 5"/>
          <p:cNvSpPr/>
          <p:nvPr/>
        </p:nvSpPr>
        <p:spPr>
          <a:xfrm>
            <a:off x="1581150" y="5444951"/>
            <a:ext cx="10699901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325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noDerivedUseState </a:t>
            </a:r>
            <a:pPr algn="l" indent="0" marL="0">
              <a:lnSpc>
                <a:spcPct val="150000"/>
              </a:lnSpc>
              <a:buNone/>
            </a:pPr>
            <a:r>
              <a:rPr lang="en-US" sz="26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も、意図的な初期値なら妥当なケースがある</a:t>
            </a:r>
            <a:endParaRPr lang="en-US" sz="2625" dirty="0"/>
          </a:p>
        </p:txBody>
      </p:sp>
      <p:sp>
        <p:nvSpPr>
          <p:cNvPr id="8" name="Shape 6"/>
          <p:cNvSpPr/>
          <p:nvPr/>
        </p:nvSpPr>
        <p:spPr>
          <a:xfrm>
            <a:off x="1238250" y="6416501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9" name="Text 7"/>
          <p:cNvSpPr/>
          <p:nvPr/>
        </p:nvSpPr>
        <p:spPr>
          <a:xfrm>
            <a:off x="1581150" y="6245051"/>
            <a:ext cx="8335752" cy="538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6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「自分のユースケースに適用すべきか」をAIに問う</a:t>
            </a:r>
            <a:endParaRPr lang="en-US" sz="2625" dirty="0"/>
          </a:p>
        </p:txBody>
      </p:sp>
      <p:sp>
        <p:nvSpPr>
          <p:cNvPr id="10" name="Shape 8"/>
          <p:cNvSpPr/>
          <p:nvPr/>
        </p:nvSpPr>
        <p:spPr>
          <a:xfrm>
            <a:off x="1238250" y="7202314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11" name="Text 9"/>
          <p:cNvSpPr/>
          <p:nvPr/>
        </p:nvSpPr>
        <p:spPr>
          <a:xfrm>
            <a:off x="1581150" y="7030864"/>
            <a:ext cx="6215777" cy="538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6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状況に応じて、採用するかを判断する</a:t>
            </a:r>
            <a:endParaRPr lang="en-US" sz="26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2269331"/>
            <a:ext cx="173926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おわりに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2907506"/>
            <a:ext cx="16285845" cy="1609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4950" b="1" spc="-99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よく指摘される内容を、 高品質に網羅</a:t>
            </a:r>
            <a:endParaRPr lang="en-US" sz="4950" dirty="0"/>
          </a:p>
        </p:txBody>
      </p:sp>
      <p:sp>
        <p:nvSpPr>
          <p:cNvPr id="4" name="Shape 2"/>
          <p:cNvSpPr/>
          <p:nvPr/>
        </p:nvSpPr>
        <p:spPr>
          <a:xfrm>
            <a:off x="1238250" y="5183981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5" name="Text 3"/>
          <p:cNvSpPr/>
          <p:nvPr/>
        </p:nvSpPr>
        <p:spPr>
          <a:xfrm>
            <a:off x="1581150" y="5012531"/>
            <a:ext cx="9860965" cy="538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6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レビューで指摘する／されることが、ほぼカバーされている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1238250" y="5950744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7" name="Text 5"/>
          <p:cNvSpPr/>
          <p:nvPr/>
        </p:nvSpPr>
        <p:spPr>
          <a:xfrm>
            <a:off x="1581150" y="5779294"/>
            <a:ext cx="7910758" cy="538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6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React公式ドキュメント準拠の、信頼できる設計</a:t>
            </a:r>
            <a:endParaRPr lang="en-US" sz="2625" dirty="0"/>
          </a:p>
        </p:txBody>
      </p:sp>
      <p:sp>
        <p:nvSpPr>
          <p:cNvPr id="8" name="Shape 6"/>
          <p:cNvSpPr/>
          <p:nvPr/>
        </p:nvSpPr>
        <p:spPr>
          <a:xfrm>
            <a:off x="1238250" y="6717506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9" name="Text 7"/>
          <p:cNvSpPr/>
          <p:nvPr/>
        </p:nvSpPr>
        <p:spPr>
          <a:xfrm>
            <a:off x="1581150" y="6546056"/>
            <a:ext cx="9573682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6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本番導入し、CIで</a:t>
            </a:r>
            <a:pPr algn="l" indent="0" marL="0">
              <a:lnSpc>
                <a:spcPct val="150000"/>
              </a:lnSpc>
              <a:buNone/>
            </a:pPr>
            <a:r>
              <a:rPr lang="en-US" sz="2625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スコアの推移</a:t>
            </a:r>
            <a:pPr algn="l" indent="0" marL="0">
              <a:lnSpc>
                <a:spcPct val="150000"/>
              </a:lnSpc>
              <a:buNone/>
            </a:pPr>
            <a:r>
              <a:rPr lang="en-US" sz="26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を追って健全性を可視化したい</a:t>
            </a:r>
            <a:endParaRPr lang="en-US" sz="2625" dirty="0"/>
          </a:p>
        </p:txBody>
      </p:sp>
      <p:sp>
        <p:nvSpPr>
          <p:cNvPr id="10" name="Shape 8"/>
          <p:cNvSpPr/>
          <p:nvPr/>
        </p:nvSpPr>
        <p:spPr>
          <a:xfrm>
            <a:off x="1238250" y="7834313"/>
            <a:ext cx="571500" cy="38100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11" name="Text 9"/>
          <p:cNvSpPr/>
          <p:nvPr/>
        </p:nvSpPr>
        <p:spPr>
          <a:xfrm>
            <a:off x="2000250" y="7689056"/>
            <a:ext cx="5393866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github.com/millionco/react-doctor</a:t>
            </a:r>
            <a:endParaRPr lang="en-US" sz="1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2621310"/>
            <a:ext cx="173926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はじめに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3259485"/>
            <a:ext cx="1739265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5100" b="1" spc="-10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欲しかったのは、信頼できるルール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1238250" y="4741515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5" name="Text 3"/>
          <p:cNvSpPr/>
          <p:nvPr/>
        </p:nvSpPr>
        <p:spPr>
          <a:xfrm>
            <a:off x="1581150" y="4570065"/>
            <a:ext cx="8622901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AI開発で、フロントエンドのコード品質を上げたい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1238250" y="5541615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7" name="Text 5"/>
          <p:cNvSpPr/>
          <p:nvPr/>
        </p:nvSpPr>
        <p:spPr>
          <a:xfrm>
            <a:off x="1581150" y="5370165"/>
            <a:ext cx="9029968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ベストプラクティスを、エージェントに学習させたい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1238250" y="6341715"/>
            <a:ext cx="114300" cy="11430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9" name="Text 7"/>
          <p:cNvSpPr/>
          <p:nvPr/>
        </p:nvSpPr>
        <p:spPr>
          <a:xfrm>
            <a:off x="1581150" y="6170265"/>
            <a:ext cx="6223308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探していて見つけたのが </a:t>
            </a:r>
            <a:pPr algn="l" indent="0" marL="0">
              <a:lnSpc>
                <a:spcPct val="150000"/>
              </a:lnSpc>
              <a:buNone/>
            </a:pPr>
            <a:r>
              <a:rPr lang="en-US" sz="27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react-doctor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1238250" y="7208490"/>
            <a:ext cx="16285845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最大の関心は「ルールの品質」。粗ければ、むしろ開発の妨げになる。</a:t>
            </a:r>
            <a:endParaRPr lang="en-US" sz="2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2552254"/>
            <a:ext cx="173926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react-doctor とは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3190429"/>
            <a:ext cx="1739265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5100" b="1" spc="-10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Reactコードを診断するツール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1238250" y="4539109"/>
            <a:ext cx="372889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1744489" y="4539109"/>
            <a:ext cx="4253456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インストール不要で即実行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1744489" y="5101084"/>
            <a:ext cx="4253456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npx から1コマンドで起動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8686800" y="4539109"/>
            <a:ext cx="372889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9193039" y="4539109"/>
            <a:ext cx="388658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フレームワーク自動検出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9193039" y="5101084"/>
            <a:ext cx="3886580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Next.js / Vite / Remix を判別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238250" y="5829746"/>
            <a:ext cx="372889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744489" y="5829746"/>
            <a:ext cx="4471601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Rust製Oxlintで高速スキャン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1744489" y="6391721"/>
            <a:ext cx="4471601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大規模でも一瞬で完了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8686800" y="5829746"/>
            <a:ext cx="372889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9193039" y="5829746"/>
            <a:ext cx="4092528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0〜100の健全性スコア</a:t>
            </a:r>
            <a:endParaRPr lang="en-US" sz="2550" dirty="0"/>
          </a:p>
        </p:txBody>
      </p:sp>
      <p:sp>
        <p:nvSpPr>
          <p:cNvPr id="15" name="Text 13"/>
          <p:cNvSpPr/>
          <p:nvPr/>
        </p:nvSpPr>
        <p:spPr>
          <a:xfrm>
            <a:off x="9193039" y="6391721"/>
            <a:ext cx="4092528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コードベースの健全性を可視化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238250" y="7348984"/>
            <a:ext cx="17392650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開発元：Million.co（React最適化ライブラリ「Million.js」）</a:t>
            </a:r>
            <a:endParaRPr lang="en-US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15549" y="4036219"/>
            <a:ext cx="456828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9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2066694" y="4607719"/>
            <a:ext cx="14154611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4500" b="1" spc="-4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coding agents </a:t>
            </a:r>
            <a:pPr algn="ctr" indent="0" marL="0">
              <a:lnSpc>
                <a:spcPct val="140000"/>
              </a:lnSpc>
              <a:buNone/>
            </a:pPr>
            <a:r>
              <a:rPr lang="en-US" sz="4500" b="1" spc="-4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diagnose and fix </a:t>
            </a:r>
            <a:pPr algn="ctr" indent="0" marL="0">
              <a:lnSpc>
                <a:spcPct val="140000"/>
              </a:lnSpc>
              <a:buNone/>
            </a:pPr>
            <a:r>
              <a:rPr lang="en-US" sz="4500" b="1" spc="-4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React code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7182337" y="5865019"/>
            <a:ext cx="3923251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100" spc="84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react-doctor / Million.co</a:t>
            </a:r>
            <a:endParaRPr 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3057079"/>
            <a:ext cx="173926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使い方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3695254"/>
            <a:ext cx="1739265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5100" b="1" spc="-10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3つの導入方法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1238250" y="5043934"/>
            <a:ext cx="551812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ローカル実行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238250" y="5682109"/>
            <a:ext cx="5518123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1コマンドで即診断</a:t>
            </a:r>
            <a:endParaRPr lang="en-US" sz="2025" dirty="0"/>
          </a:p>
        </p:txBody>
      </p:sp>
      <p:sp>
        <p:nvSpPr>
          <p:cNvPr id="6" name="Shape 4"/>
          <p:cNvSpPr/>
          <p:nvPr/>
        </p:nvSpPr>
        <p:spPr>
          <a:xfrm>
            <a:off x="1238250" y="6277421"/>
            <a:ext cx="5016475" cy="695325"/>
          </a:xfrm>
          <a:prstGeom prst="roundRect">
            <a:avLst>
              <a:gd name="adj" fmla="val 16438"/>
            </a:avLst>
          </a:prstGeom>
          <a:solidFill>
            <a:srgbClr val="282C34"/>
          </a:solidFill>
          <a:ln/>
        </p:spPr>
      </p:sp>
      <p:sp>
        <p:nvSpPr>
          <p:cNvPr id="7" name="Text 5"/>
          <p:cNvSpPr/>
          <p:nvPr/>
        </p:nvSpPr>
        <p:spPr>
          <a:xfrm>
            <a:off x="1466850" y="6486971"/>
            <a:ext cx="470976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npx react-doctor@latest .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6635725" y="5043934"/>
            <a:ext cx="551812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AIエージェント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6635725" y="5682109"/>
            <a:ext cx="5518123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Code / Cursor にskillを追加</a:t>
            </a:r>
            <a:endParaRPr lang="en-US" sz="2025" dirty="0"/>
          </a:p>
        </p:txBody>
      </p:sp>
      <p:sp>
        <p:nvSpPr>
          <p:cNvPr id="10" name="Shape 8"/>
          <p:cNvSpPr/>
          <p:nvPr/>
        </p:nvSpPr>
        <p:spPr>
          <a:xfrm>
            <a:off x="6635725" y="6277421"/>
            <a:ext cx="5016475" cy="952500"/>
          </a:xfrm>
          <a:prstGeom prst="roundRect">
            <a:avLst>
              <a:gd name="adj" fmla="val 12000"/>
            </a:avLst>
          </a:prstGeom>
          <a:solidFill>
            <a:srgbClr val="282C34"/>
          </a:solidFill>
          <a:ln/>
        </p:spPr>
      </p:sp>
      <p:sp>
        <p:nvSpPr>
          <p:cNvPr id="11" name="Text 9"/>
          <p:cNvSpPr/>
          <p:nvPr/>
        </p:nvSpPr>
        <p:spPr>
          <a:xfrm>
            <a:off x="6864325" y="6486971"/>
            <a:ext cx="4709769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curl </a:t>
            </a:r>
            <a:pPr algn="l" indent="0" marL="0">
              <a:buNone/>
            </a:pPr>
            <a:r>
              <a:rPr lang="en-US" sz="15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-fsSL react.doctor/ install-skill.sh | </a:t>
            </a:r>
            <a:pPr algn="l" indent="0" marL="0">
              <a:buNone/>
            </a:pPr>
            <a:r>
              <a:rPr lang="en-US" sz="15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bash</a:t>
            </a:r>
            <a:endParaRPr lang="en-US" sz="1575" dirty="0"/>
          </a:p>
        </p:txBody>
      </p:sp>
      <p:sp>
        <p:nvSpPr>
          <p:cNvPr id="12" name="Text 10"/>
          <p:cNvSpPr/>
          <p:nvPr/>
        </p:nvSpPr>
        <p:spPr>
          <a:xfrm>
            <a:off x="12033200" y="5043934"/>
            <a:ext cx="551820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 組み込み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12033200" y="5682109"/>
            <a:ext cx="5518205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 Actions でスコアを追跡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12033200" y="6277421"/>
            <a:ext cx="5016550" cy="952500"/>
          </a:xfrm>
          <a:prstGeom prst="roundRect">
            <a:avLst>
              <a:gd name="adj" fmla="val 12000"/>
            </a:avLst>
          </a:prstGeom>
          <a:solidFill>
            <a:srgbClr val="282C34"/>
          </a:solidFill>
          <a:ln/>
        </p:spPr>
      </p:sp>
      <p:sp>
        <p:nvSpPr>
          <p:cNvPr id="15" name="Text 13"/>
          <p:cNvSpPr/>
          <p:nvPr/>
        </p:nvSpPr>
        <p:spPr>
          <a:xfrm>
            <a:off x="12261800" y="6486971"/>
            <a:ext cx="4709846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uses </a:t>
            </a:r>
            <a:pPr algn="l" indent="0" marL="0">
              <a:buNone/>
            </a:pPr>
            <a:r>
              <a:rPr lang="en-US" sz="15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millionco/ react-doctor@v1</a:t>
            </a:r>
            <a:endParaRPr lang="en-US" sz="15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3344763"/>
            <a:ext cx="44005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ルールの全体像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3944838"/>
            <a:ext cx="4400550" cy="1466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250" b="1" spc="-45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</a:t>
            </a:r>
            <a:pPr algn="l" indent="0" marL="0">
              <a:lnSpc>
                <a:spcPct val="100000"/>
              </a:lnSpc>
              <a:buNone/>
            </a:pPr>
            <a:r>
              <a:rPr lang="en-US" sz="4800" b="1" spc="-45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11250" dirty="0"/>
          </a:p>
        </p:txBody>
      </p:sp>
      <p:sp>
        <p:nvSpPr>
          <p:cNvPr id="4" name="Text 2"/>
          <p:cNvSpPr/>
          <p:nvPr/>
        </p:nvSpPr>
        <p:spPr>
          <a:xfrm>
            <a:off x="1238250" y="5487888"/>
            <a:ext cx="44005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11カテゴリのルール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238250" y="6145113"/>
            <a:ext cx="4120515" cy="8352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v0.0.28 時点。今後さらに拡充予定。</a:t>
            </a:r>
            <a:endParaRPr lang="en-US" sz="2025" dirty="0"/>
          </a:p>
        </p:txBody>
      </p:sp>
      <p:sp>
        <p:nvSpPr>
          <p:cNvPr id="6" name="Shape 4"/>
          <p:cNvSpPr/>
          <p:nvPr/>
        </p:nvSpPr>
        <p:spPr>
          <a:xfrm>
            <a:off x="6096000" y="3929063"/>
            <a:ext cx="3000375" cy="704850"/>
          </a:xfrm>
          <a:prstGeom prst="roundRect">
            <a:avLst>
              <a:gd name="adj" fmla="val 50000"/>
            </a:avLst>
          </a:prstGeom>
          <a:ln w="14288">
            <a:solidFill>
              <a:srgbClr val="3D6B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57938" y="4095750"/>
            <a:ext cx="256651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状態管理とエフェクト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9267825" y="3929063"/>
            <a:ext cx="2252514" cy="704850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29763" y="4095750"/>
            <a:ext cx="1804839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パフォーマンス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1691789" y="3929063"/>
            <a:ext cx="2240161" cy="704850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953726" y="4095750"/>
            <a:ext cx="179248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アーキテクチャ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14103400" y="3929063"/>
            <a:ext cx="2262411" cy="704850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365337" y="4095750"/>
            <a:ext cx="181473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バンドルサイズ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6096000" y="4805363"/>
            <a:ext cx="1994967" cy="690563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57938" y="4972050"/>
            <a:ext cx="1547292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セキュリティ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8262417" y="4805363"/>
            <a:ext cx="1266825" cy="690563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24354" y="4972050"/>
            <a:ext cx="81915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正確性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9700692" y="4805363"/>
            <a:ext cx="2532757" cy="690563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962629" y="4972050"/>
            <a:ext cx="2085082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JSパフォーマンス</a:t>
            </a:r>
            <a:endParaRPr lang="en-US" sz="1950" dirty="0"/>
          </a:p>
        </p:txBody>
      </p:sp>
      <p:sp>
        <p:nvSpPr>
          <p:cNvPr id="20" name="Shape 18"/>
          <p:cNvSpPr/>
          <p:nvPr/>
        </p:nvSpPr>
        <p:spPr>
          <a:xfrm>
            <a:off x="12404899" y="4805363"/>
            <a:ext cx="1307604" cy="690563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666836" y="4972050"/>
            <a:ext cx="859929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Next.js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13883953" y="4805363"/>
            <a:ext cx="1961034" cy="690563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4145890" y="4972050"/>
            <a:ext cx="1513359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 Native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6096000" y="5667375"/>
            <a:ext cx="1512019" cy="690563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57938" y="5834063"/>
            <a:ext cx="1064344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サーバー</a:t>
            </a:r>
            <a:endParaRPr lang="en-US" sz="1950" dirty="0"/>
          </a:p>
        </p:txBody>
      </p:sp>
      <p:sp>
        <p:nvSpPr>
          <p:cNvPr id="26" name="Shape 24"/>
          <p:cNvSpPr/>
          <p:nvPr/>
        </p:nvSpPr>
        <p:spPr>
          <a:xfrm>
            <a:off x="7779469" y="5667375"/>
            <a:ext cx="1999878" cy="690563"/>
          </a:xfrm>
          <a:prstGeom prst="roundRect">
            <a:avLst>
              <a:gd name="adj" fmla="val 50000"/>
            </a:avLst>
          </a:prstGeom>
          <a:ln w="14288">
            <a:solidFill>
              <a:srgbClr val="E3E6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041407" y="5834063"/>
            <a:ext cx="1552203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クライアント</a:t>
            </a:r>
            <a:endParaRPr lang="en-US" sz="1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2910855"/>
            <a:ext cx="1739265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実際に動かしてみた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3510930"/>
            <a:ext cx="17392650" cy="769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 Codeを診断した結果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238250" y="4471020"/>
            <a:ext cx="6842820" cy="681038"/>
          </a:xfrm>
          <a:prstGeom prst="roundRect">
            <a:avLst>
              <a:gd name="adj" fmla="val 16783"/>
            </a:avLst>
          </a:prstGeom>
          <a:solidFill>
            <a:srgbClr val="282C34"/>
          </a:solidFill>
          <a:ln/>
        </p:spPr>
      </p:sp>
      <p:sp>
        <p:nvSpPr>
          <p:cNvPr id="5" name="Text 3"/>
          <p:cNvSpPr/>
          <p:nvPr/>
        </p:nvSpPr>
        <p:spPr>
          <a:xfrm>
            <a:off x="1504950" y="4661520"/>
            <a:ext cx="6514704" cy="3381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npx react-doctor . --yes --offline --verbose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38250" y="5685458"/>
            <a:ext cx="867742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0" dirty="0"/>
          </a:p>
        </p:txBody>
      </p:sp>
      <p:sp>
        <p:nvSpPr>
          <p:cNvPr id="7" name="Text 5"/>
          <p:cNvSpPr/>
          <p:nvPr/>
        </p:nvSpPr>
        <p:spPr>
          <a:xfrm>
            <a:off x="1238250" y="6961808"/>
            <a:ext cx="867742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errors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2791792" y="5685458"/>
            <a:ext cx="1398501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</a:t>
            </a:r>
            <a:endParaRPr lang="en-US" sz="9000" dirty="0"/>
          </a:p>
        </p:txBody>
      </p:sp>
      <p:sp>
        <p:nvSpPr>
          <p:cNvPr id="9" name="Text 7"/>
          <p:cNvSpPr/>
          <p:nvPr/>
        </p:nvSpPr>
        <p:spPr>
          <a:xfrm>
            <a:off x="2791792" y="6961808"/>
            <a:ext cx="1398501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warnings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4825157" y="5685458"/>
            <a:ext cx="1398501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0" dirty="0"/>
          </a:p>
        </p:txBody>
      </p:sp>
      <p:sp>
        <p:nvSpPr>
          <p:cNvPr id="11" name="Text 9"/>
          <p:cNvSpPr/>
          <p:nvPr/>
        </p:nvSpPr>
        <p:spPr>
          <a:xfrm>
            <a:off x="4825157" y="6961808"/>
            <a:ext cx="1398501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files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6858521" y="5771183"/>
            <a:ext cx="2852008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128</a:t>
            </a:r>
            <a:pPr algn="l" indent="0" marL="0">
              <a:lnSpc>
                <a:spcPct val="100000"/>
              </a:lnSpc>
              <a:buNone/>
            </a:pPr>
            <a:r>
              <a:rPr lang="en-US" sz="40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ms</a:t>
            </a:r>
            <a:endParaRPr lang="en-US" sz="9000" dirty="0"/>
          </a:p>
        </p:txBody>
      </p:sp>
      <p:sp>
        <p:nvSpPr>
          <p:cNvPr id="13" name="Text 11"/>
          <p:cNvSpPr/>
          <p:nvPr/>
        </p:nvSpPr>
        <p:spPr>
          <a:xfrm>
            <a:off x="6858521" y="7047533"/>
            <a:ext cx="2852008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time</a:t>
            </a:r>
            <a:endParaRPr lang="en-US" sz="2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717155"/>
            <a:ext cx="176022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状態管理とエフェクト ・ noDerivedStateEffect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3298180"/>
            <a:ext cx="17602200" cy="700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350" b="1" spc="-87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派生stateは、レンダー中に計算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4094411"/>
            <a:ext cx="17602200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計算できる値を useEffect + setState で持つと、余分なレンダーが発生する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1143000" y="4965948"/>
            <a:ext cx="758279" cy="390525"/>
          </a:xfrm>
          <a:prstGeom prst="roundRect">
            <a:avLst>
              <a:gd name="adj" fmla="val 19512"/>
            </a:avLst>
          </a:prstGeom>
          <a:solidFill>
            <a:srgbClr val="3A2326"/>
          </a:solidFill>
          <a:ln/>
        </p:spPr>
      </p:sp>
      <p:sp>
        <p:nvSpPr>
          <p:cNvPr id="6" name="Text 4"/>
          <p:cNvSpPr/>
          <p:nvPr/>
        </p:nvSpPr>
        <p:spPr>
          <a:xfrm>
            <a:off x="1333500" y="5042148"/>
            <a:ext cx="453479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Bad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1143000" y="5508873"/>
            <a:ext cx="7810500" cy="2060972"/>
          </a:xfrm>
          <a:prstGeom prst="roundRect">
            <a:avLst>
              <a:gd name="adj" fmla="val 6470"/>
            </a:avLst>
          </a:prstGeom>
          <a:solidFill>
            <a:srgbClr val="282C34"/>
          </a:solidFill>
          <a:ln/>
        </p:spPr>
      </p:sp>
      <p:sp>
        <p:nvSpPr>
          <p:cNvPr id="8" name="Text 6"/>
          <p:cNvSpPr/>
          <p:nvPr/>
        </p:nvSpPr>
        <p:spPr>
          <a:xfrm>
            <a:off x="1466850" y="5794623"/>
            <a:ext cx="7397115" cy="1527572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[fullName, 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setFullName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] = 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useState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''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 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useEffect 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(() =&gt; {</a:t>
            </a:r>
            <a:endParaRPr lang="en-US" sz="1725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725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setFullName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(firstName + 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 ' 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+ lastName)</a:t>
            </a:r>
            <a:endParaRPr lang="en-US" sz="1725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}, [firstName, lastName])</a:t>
            </a:r>
            <a:endParaRPr lang="en-US" sz="1725" dirty="0"/>
          </a:p>
        </p:txBody>
      </p:sp>
      <p:sp>
        <p:nvSpPr>
          <p:cNvPr id="9" name="Shape 7"/>
          <p:cNvSpPr/>
          <p:nvPr/>
        </p:nvSpPr>
        <p:spPr>
          <a:xfrm>
            <a:off x="9334500" y="4965948"/>
            <a:ext cx="884039" cy="390525"/>
          </a:xfrm>
          <a:prstGeom prst="roundRect">
            <a:avLst>
              <a:gd name="adj" fmla="val 19512"/>
            </a:avLst>
          </a:prstGeom>
          <a:solidFill>
            <a:srgbClr val="243124"/>
          </a:solidFill>
          <a:ln/>
        </p:spPr>
      </p:sp>
      <p:sp>
        <p:nvSpPr>
          <p:cNvPr id="10" name="Text 8"/>
          <p:cNvSpPr/>
          <p:nvPr/>
        </p:nvSpPr>
        <p:spPr>
          <a:xfrm>
            <a:off x="9525000" y="5042148"/>
            <a:ext cx="579239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Good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9334500" y="5508873"/>
            <a:ext cx="7810500" cy="1086743"/>
          </a:xfrm>
          <a:prstGeom prst="roundRect">
            <a:avLst>
              <a:gd name="adj" fmla="val 12271"/>
            </a:avLst>
          </a:prstGeom>
          <a:solidFill>
            <a:srgbClr val="282C34"/>
          </a:solidFill>
          <a:ln/>
        </p:spPr>
      </p:sp>
      <p:sp>
        <p:nvSpPr>
          <p:cNvPr id="12" name="Text 10"/>
          <p:cNvSpPr/>
          <p:nvPr/>
        </p:nvSpPr>
        <p:spPr>
          <a:xfrm>
            <a:off x="9658350" y="5794623"/>
            <a:ext cx="7397115" cy="55334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レンダー中に直接計算する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sc-camel-full-name = firstName + 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 '</a:t>
            </a:r>
            <a:pPr algn="l" indent="0" marL="0">
              <a:lnSpc>
                <a:spcPct val="170000"/>
              </a:lnSpc>
              <a:buNone/>
            </a:pPr>
            <a:r>
              <a:rPr lang="en-US" sz="17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+ lastName</a:t>
            </a:r>
            <a:endParaRPr lang="en-US" sz="17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571304"/>
            <a:ext cx="176022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状態管理とエフェクト ・ noFetchInEffect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3152329"/>
            <a:ext cx="17602200" cy="700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350" b="1" spc="-87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useEffect内のfetchをやめる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3948559"/>
            <a:ext cx="17602200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ウォーターフォール・競合状態・開発時の二重実行を回避する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1143000" y="4820096"/>
            <a:ext cx="758279" cy="390525"/>
          </a:xfrm>
          <a:prstGeom prst="roundRect">
            <a:avLst>
              <a:gd name="adj" fmla="val 19512"/>
            </a:avLst>
          </a:prstGeom>
          <a:solidFill>
            <a:srgbClr val="3A2326"/>
          </a:solidFill>
          <a:ln/>
        </p:spPr>
      </p:sp>
      <p:sp>
        <p:nvSpPr>
          <p:cNvPr id="6" name="Text 4"/>
          <p:cNvSpPr/>
          <p:nvPr/>
        </p:nvSpPr>
        <p:spPr>
          <a:xfrm>
            <a:off x="1333500" y="4896296"/>
            <a:ext cx="453479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Bad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1143000" y="5363021"/>
            <a:ext cx="7810500" cy="2352601"/>
          </a:xfrm>
          <a:prstGeom prst="roundRect">
            <a:avLst>
              <a:gd name="adj" fmla="val 5668"/>
            </a:avLst>
          </a:prstGeom>
          <a:solidFill>
            <a:srgbClr val="282C34"/>
          </a:solidFill>
          <a:ln/>
        </p:spPr>
      </p:sp>
      <p:sp>
        <p:nvSpPr>
          <p:cNvPr id="8" name="Text 6"/>
          <p:cNvSpPr/>
          <p:nvPr/>
        </p:nvSpPr>
        <p:spPr>
          <a:xfrm>
            <a:off x="1466850" y="5648771"/>
            <a:ext cx="7397115" cy="1819201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useEffect 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(() =&gt; {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fetch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'/api/users' 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. 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then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(res =&gt; res.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json 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())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. 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then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(data =&gt; 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setUsers 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(data))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}, [])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9334500" y="4820096"/>
            <a:ext cx="884039" cy="390525"/>
          </a:xfrm>
          <a:prstGeom prst="roundRect">
            <a:avLst>
              <a:gd name="adj" fmla="val 19512"/>
            </a:avLst>
          </a:prstGeom>
          <a:solidFill>
            <a:srgbClr val="243124"/>
          </a:solidFill>
          <a:ln/>
        </p:spPr>
      </p:sp>
      <p:sp>
        <p:nvSpPr>
          <p:cNvPr id="10" name="Text 8"/>
          <p:cNvSpPr/>
          <p:nvPr/>
        </p:nvSpPr>
        <p:spPr>
          <a:xfrm>
            <a:off x="9525000" y="4896296"/>
            <a:ext cx="579239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Good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9334500" y="5363021"/>
            <a:ext cx="7810500" cy="1996380"/>
          </a:xfrm>
          <a:prstGeom prst="roundRect">
            <a:avLst>
              <a:gd name="adj" fmla="val 6680"/>
            </a:avLst>
          </a:prstGeom>
          <a:solidFill>
            <a:srgbClr val="282C34"/>
          </a:solidFill>
          <a:ln/>
        </p:spPr>
      </p:sp>
      <p:sp>
        <p:nvSpPr>
          <p:cNvPr id="12" name="Text 10"/>
          <p:cNvSpPr/>
          <p:nvPr/>
        </p:nvSpPr>
        <p:spPr>
          <a:xfrm>
            <a:off x="9658350" y="5648771"/>
            <a:ext cx="7397115" cy="146298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react-query に任せる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 data: users } = 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useQuery 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({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queryKey: [ 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'users' 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],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queryFn: () =&gt;  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fetch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'/api/users' </a:t>
            </a:r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),</a:t>
            </a:r>
            <a:endParaRPr lang="en-US" sz="16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6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})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2026-06-21T08:49:32Z</dcterms:created>
  <dcterms:modified xsi:type="dcterms:W3CDTF">2026-06-21T08:49:32Z</dcterms:modified>
</cp:coreProperties>
</file>